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5"/>
  </p:notesMasterIdLst>
  <p:handoutMasterIdLst>
    <p:handoutMasterId r:id="rId26"/>
  </p:handoutMasterIdLst>
  <p:sldIdLst>
    <p:sldId id="285" r:id="rId4"/>
    <p:sldId id="341" r:id="rId5"/>
    <p:sldId id="327" r:id="rId6"/>
    <p:sldId id="305" r:id="rId7"/>
    <p:sldId id="306" r:id="rId8"/>
    <p:sldId id="307" r:id="rId9"/>
    <p:sldId id="308" r:id="rId10"/>
    <p:sldId id="303" r:id="rId11"/>
    <p:sldId id="304" r:id="rId12"/>
    <p:sldId id="309" r:id="rId13"/>
    <p:sldId id="310" r:id="rId14"/>
    <p:sldId id="311" r:id="rId15"/>
    <p:sldId id="312" r:id="rId16"/>
    <p:sldId id="313" r:id="rId17"/>
    <p:sldId id="315" r:id="rId18"/>
    <p:sldId id="302" r:id="rId19"/>
    <p:sldId id="296" r:id="rId20"/>
    <p:sldId id="297" r:id="rId21"/>
    <p:sldId id="298" r:id="rId22"/>
    <p:sldId id="290" r:id="rId23"/>
    <p:sldId id="314" r:id="rId24"/>
  </p:sldIdLst>
  <p:sldSz cx="12192000" cy="6858000"/>
  <p:notesSz cx="6858000" cy="9144000"/>
  <p:embeddedFontLst>
    <p:embeddedFont>
      <p:font typeface="Adobe Garamond Pro" panose="02020502060506020403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6"/>
    <p:restoredTop sz="94701"/>
  </p:normalViewPr>
  <p:slideViewPr>
    <p:cSldViewPr snapToGrid="0" snapToObjects="1">
      <p:cViewPr varScale="1">
        <p:scale>
          <a:sx n="68" d="100"/>
          <a:sy n="68" d="100"/>
        </p:scale>
        <p:origin x="728" y="5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07DA70-B503-1645-A111-858C3E791C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04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07DA70-B503-1645-A111-858C3E791C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4.7: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Data Lifecycles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Deletion, Retention, and Access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91268-3910-4D84-AE35-BEA9A7BBE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C19F4-E009-4B58-99E7-05344B0A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243" y="4101401"/>
            <a:ext cx="1665514" cy="166551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6B682E-0664-4EED-B5AA-CF887937A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472534"/>
            <a:ext cx="10964161" cy="272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91268-3910-4D84-AE35-BEA9A7BBE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0BB54-1052-4F6B-8058-8B300232B6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37" y="1504656"/>
            <a:ext cx="5762625" cy="66675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99BB89-5F93-4587-A1FC-ADB43E6B8B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48" y="2345599"/>
            <a:ext cx="2884942" cy="35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52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3F99C4-2E01-4B67-A2CF-77A6BE9D58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18" y="1413174"/>
            <a:ext cx="9500765" cy="30869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033DB1-FD6A-44A8-A0C6-549C25207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40" y="4631126"/>
            <a:ext cx="9899920" cy="13163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228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2BECA-0DC2-4C68-A0CD-A1ADED0C7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61" y="1410508"/>
            <a:ext cx="5270102" cy="3616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D0996-1CCB-4E01-BEA4-91E65FC5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881" y="2221267"/>
            <a:ext cx="5161775" cy="1994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C58A9-3359-4F12-A830-B94B775E6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476" y="4913571"/>
            <a:ext cx="2150402" cy="1251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A0FE5B-AA68-41BE-AB50-C1CB13127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237" y="4392968"/>
            <a:ext cx="1019725" cy="1024278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007DE917-B314-400C-9379-D72FE41C6FA5}"/>
              </a:ext>
            </a:extLst>
          </p:cNvPr>
          <p:cNvSpPr/>
          <p:nvPr/>
        </p:nvSpPr>
        <p:spPr>
          <a:xfrm>
            <a:off x="1173439" y="2936268"/>
            <a:ext cx="3608656" cy="3443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5A4CC6F-4E0E-4871-8936-6582F7F9EAB0}"/>
              </a:ext>
            </a:extLst>
          </p:cNvPr>
          <p:cNvSpPr/>
          <p:nvPr/>
        </p:nvSpPr>
        <p:spPr>
          <a:xfrm>
            <a:off x="927242" y="2529235"/>
            <a:ext cx="4113867" cy="40716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D3FDA246-292E-48B8-9D1D-86554582E2B8}"/>
              </a:ext>
            </a:extLst>
          </p:cNvPr>
          <p:cNvSpPr/>
          <p:nvPr/>
        </p:nvSpPr>
        <p:spPr>
          <a:xfrm>
            <a:off x="6871757" y="3441432"/>
            <a:ext cx="2416406" cy="4802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Erasure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620859-8BF2-4F1B-986F-2B918266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83" y="1806752"/>
            <a:ext cx="9393034" cy="369850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078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Erasure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E427-0678-4714-8CAA-50354583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5753" y="1465110"/>
            <a:ext cx="8700495" cy="425508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5A7E2-A998-4208-95B6-5F5EC0ABF246}"/>
              </a:ext>
            </a:extLst>
          </p:cNvPr>
          <p:cNvSpPr txBox="1"/>
          <p:nvPr/>
        </p:nvSpPr>
        <p:spPr>
          <a:xfrm>
            <a:off x="1003177" y="5710769"/>
            <a:ext cx="1030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http://www.gdprtoons.com/2017/09/right-to-erasure-right-to-be-forgotten.html</a:t>
            </a:r>
          </a:p>
        </p:txBody>
      </p:sp>
    </p:spTree>
    <p:extLst>
      <p:ext uri="{BB962C8B-B14F-4D97-AF65-F5344CB8AC3E}">
        <p14:creationId xmlns:p14="http://schemas.microsoft.com/office/powerpoint/2010/main" val="2823937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Legal Basis</a:t>
            </a:r>
          </a:p>
        </p:txBody>
      </p:sp>
    </p:spTree>
    <p:extLst>
      <p:ext uri="{BB962C8B-B14F-4D97-AF65-F5344CB8AC3E}">
        <p14:creationId xmlns:p14="http://schemas.microsoft.com/office/powerpoint/2010/main" val="428071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Data Protection Regulation (GDPR)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Came into effect May 25, 2018 and applies to the EU</a:t>
            </a:r>
          </a:p>
          <a:p>
            <a:r>
              <a:rPr lang="en-US" dirty="0"/>
              <a:t>Distinguishes between data subjects, controllers (people who direct analysis), and processors (those who do the analysis)</a:t>
            </a:r>
          </a:p>
          <a:p>
            <a:r>
              <a:rPr lang="en-US" dirty="0"/>
              <a:t>Controller informs the “data subject in a concise, transparent, intelligible and easily accessible form”</a:t>
            </a:r>
          </a:p>
          <a:p>
            <a:r>
              <a:rPr lang="en-US" b="1" dirty="0"/>
              <a:t>Right of access</a:t>
            </a:r>
            <a:r>
              <a:rPr lang="en-US" dirty="0"/>
              <a:t> for data subjects</a:t>
            </a:r>
          </a:p>
          <a:p>
            <a:r>
              <a:rPr lang="en-US" b="1" dirty="0"/>
              <a:t>Right of erasure</a:t>
            </a:r>
            <a:r>
              <a:rPr lang="en-US" dirty="0"/>
              <a:t> (with some exceptions)</a:t>
            </a:r>
          </a:p>
          <a:p>
            <a:r>
              <a:rPr lang="en-US" dirty="0"/>
              <a:t>Right to object to processing for some purposes</a:t>
            </a:r>
          </a:p>
          <a:p>
            <a:r>
              <a:rPr lang="en-US" b="1" dirty="0"/>
              <a:t>Privacy by design</a:t>
            </a:r>
            <a:r>
              <a:rPr lang="en-US" dirty="0"/>
              <a:t> (Article 25)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0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Data Protection Regulation (GDPR)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Pseudonymization required for stored personal data</a:t>
            </a:r>
          </a:p>
          <a:p>
            <a:r>
              <a:rPr lang="en-US" dirty="0"/>
              <a:t>Data breach notification to authorities within 72 hours</a:t>
            </a:r>
          </a:p>
          <a:p>
            <a:r>
              <a:rPr lang="en-US" dirty="0"/>
              <a:t>Possible fines of up to 4% of worldwide turnover</a:t>
            </a:r>
          </a:p>
          <a:p>
            <a:r>
              <a:rPr lang="en-US" dirty="0"/>
              <a:t>Can only process data based on six lawful bases: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Consent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Contract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Public task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Vital interest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Legitimate interest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Legal requirement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52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California Consumer Privacy Act (CCPA)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Came into effect January 1, 2020 and applies to California residents</a:t>
            </a:r>
          </a:p>
          <a:p>
            <a:r>
              <a:rPr lang="en-US" dirty="0"/>
              <a:t>Residents of California have rights to:</a:t>
            </a:r>
          </a:p>
          <a:p>
            <a:pPr lvl="1"/>
            <a:r>
              <a:rPr lang="en-US" dirty="0"/>
              <a:t>Know what personal data is collected</a:t>
            </a:r>
          </a:p>
          <a:p>
            <a:pPr lvl="1"/>
            <a:r>
              <a:rPr lang="en-US" dirty="0"/>
              <a:t>Know whether that data is sold</a:t>
            </a:r>
          </a:p>
          <a:p>
            <a:pPr lvl="1"/>
            <a:r>
              <a:rPr lang="en-US" dirty="0"/>
              <a:t>Refuse the sale of personal data</a:t>
            </a:r>
          </a:p>
          <a:p>
            <a:pPr lvl="1"/>
            <a:r>
              <a:rPr lang="en-US" b="1" dirty="0"/>
              <a:t>Access their data</a:t>
            </a:r>
          </a:p>
          <a:p>
            <a:pPr lvl="1"/>
            <a:r>
              <a:rPr lang="en-US" b="1" dirty="0"/>
              <a:t>Request erasure of their personal data</a:t>
            </a:r>
          </a:p>
          <a:p>
            <a:pPr lvl="1"/>
            <a:r>
              <a:rPr lang="en-US" dirty="0"/>
              <a:t>Not be discriminated against for exercising these privacy rights</a:t>
            </a:r>
          </a:p>
          <a:p>
            <a:r>
              <a:rPr lang="en-US" dirty="0"/>
              <a:t>Fine of $7,500 for intentional and $2,500 for unintentional violations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28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D22D3-5AEE-794A-82C0-D0D41F7B1DFA}"/>
              </a:ext>
            </a:extLst>
          </p:cNvPr>
          <p:cNvGrpSpPr/>
          <p:nvPr/>
        </p:nvGrpSpPr>
        <p:grpSpPr>
          <a:xfrm>
            <a:off x="9122679" y="3002415"/>
            <a:ext cx="2379873" cy="1833912"/>
            <a:chOff x="2537460" y="1444323"/>
            <a:chExt cx="2240280" cy="93312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9DF56E-FE57-404E-8806-D30513B2543D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Deployment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EEEE2C-0977-EC4D-BEC7-365444A81747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Performance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Evasion and attacks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drift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Impact on stakeholders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47CE830-0AE7-DE42-92D2-A882C95A4293}"/>
              </a:ext>
            </a:extLst>
          </p:cNvPr>
          <p:cNvGrpSpPr/>
          <p:nvPr/>
        </p:nvGrpSpPr>
        <p:grpSpPr>
          <a:xfrm>
            <a:off x="6174260" y="3019324"/>
            <a:ext cx="2921916" cy="1837944"/>
            <a:chOff x="6174260" y="3019324"/>
            <a:chExt cx="2921916" cy="18379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F180C12-516B-044D-B995-07D8CF2CCC0A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FDDA26-FDF5-B24D-94FF-EB63828FC749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Modeling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65AEB1-5E0A-4D4C-B98B-F3743B7C855F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Efficiency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Accuracy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Interpretability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Adversarial resistance</a:t>
                </a:r>
              </a:p>
            </p:txBody>
          </p:sp>
        </p:grp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529465F-E85B-3349-B4DA-A88F90BE5EB0}"/>
                </a:ext>
              </a:extLst>
            </p:cNvPr>
            <p:cNvSpPr/>
            <p:nvPr/>
          </p:nvSpPr>
          <p:spPr>
            <a:xfrm>
              <a:off x="8771482" y="3831748"/>
              <a:ext cx="324694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190AC4-281E-D142-85A7-0EB42BD83FEC}"/>
              </a:ext>
            </a:extLst>
          </p:cNvPr>
          <p:cNvGrpSpPr/>
          <p:nvPr/>
        </p:nvGrpSpPr>
        <p:grpSpPr>
          <a:xfrm>
            <a:off x="2119973" y="157291"/>
            <a:ext cx="2823827" cy="1379266"/>
            <a:chOff x="2119973" y="316759"/>
            <a:chExt cx="2823827" cy="183390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6246E91-D086-6648-96C3-70B2B82841FF}"/>
                </a:ext>
              </a:extLst>
            </p:cNvPr>
            <p:cNvSpPr/>
            <p:nvPr/>
          </p:nvSpPr>
          <p:spPr>
            <a:xfrm>
              <a:off x="2119974" y="31675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Adversaries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5C43885-E05D-8642-A476-796414EB713D}"/>
                </a:ext>
              </a:extLst>
            </p:cNvPr>
            <p:cNvSpPr/>
            <p:nvPr/>
          </p:nvSpPr>
          <p:spPr>
            <a:xfrm>
              <a:off x="2119973" y="106408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goals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capabilities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Robustness of model/feature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14134E-AF4E-2E4B-9F47-945123EF3318}"/>
              </a:ext>
            </a:extLst>
          </p:cNvPr>
          <p:cNvGrpSpPr/>
          <p:nvPr/>
        </p:nvGrpSpPr>
        <p:grpSpPr>
          <a:xfrm>
            <a:off x="7413333" y="157291"/>
            <a:ext cx="2823827" cy="1379266"/>
            <a:chOff x="7413333" y="398039"/>
            <a:chExt cx="2823827" cy="183390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B25FFB-3797-D444-975A-94C1B00EB8A8}"/>
                </a:ext>
              </a:extLst>
            </p:cNvPr>
            <p:cNvSpPr/>
            <p:nvPr/>
          </p:nvSpPr>
          <p:spPr>
            <a:xfrm>
              <a:off x="7413334" y="39803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Ethics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1CA3BB-7A9C-F342-97ED-07D5D0D09BB6}"/>
                </a:ext>
              </a:extLst>
            </p:cNvPr>
            <p:cNvSpPr/>
            <p:nvPr/>
          </p:nvSpPr>
          <p:spPr>
            <a:xfrm>
              <a:off x="7413333" y="114536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Privacy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Fairness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Transparency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A6C8E-4BE4-0147-A59D-1F298C038C84}"/>
              </a:ext>
            </a:extLst>
          </p:cNvPr>
          <p:cNvSpPr txBox="1"/>
          <p:nvPr/>
        </p:nvSpPr>
        <p:spPr>
          <a:xfrm>
            <a:off x="8252821" y="19076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4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6D230133-D554-E14C-89AB-7A5F4D90B9DA}"/>
              </a:ext>
            </a:extLst>
          </p:cNvPr>
          <p:cNvSpPr/>
          <p:nvPr/>
        </p:nvSpPr>
        <p:spPr>
          <a:xfrm rot="5400000">
            <a:off x="8677878" y="370022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4B2850-F1B8-A14F-ABA2-636346672794}"/>
              </a:ext>
            </a:extLst>
          </p:cNvPr>
          <p:cNvSpPr txBox="1"/>
          <p:nvPr/>
        </p:nvSpPr>
        <p:spPr>
          <a:xfrm>
            <a:off x="2720032" y="19009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Modules 2 – 4</a:t>
            </a:r>
          </a:p>
        </p:txBody>
      </p:sp>
      <p:sp>
        <p:nvSpPr>
          <p:cNvPr id="94" name="Right Brace 93">
            <a:extLst>
              <a:ext uri="{FF2B5EF4-FFF2-40B4-BE49-F238E27FC236}">
                <a16:creationId xmlns:a16="http://schemas.microsoft.com/office/drawing/2014/main" id="{A96CE794-0550-4841-A668-1E48C4800572}"/>
              </a:ext>
            </a:extLst>
          </p:cNvPr>
          <p:cNvSpPr/>
          <p:nvPr/>
        </p:nvSpPr>
        <p:spPr>
          <a:xfrm rot="5400000">
            <a:off x="3396880" y="363397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E1BA7C9-F2E1-B542-ACF4-5EE8B2A0B006}"/>
              </a:ext>
            </a:extLst>
          </p:cNvPr>
          <p:cNvSpPr txBox="1"/>
          <p:nvPr/>
        </p:nvSpPr>
        <p:spPr>
          <a:xfrm>
            <a:off x="5317465" y="5214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3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4EEDDEBC-D338-6647-A00D-72D190971090}"/>
              </a:ext>
            </a:extLst>
          </p:cNvPr>
          <p:cNvSpPr/>
          <p:nvPr/>
        </p:nvSpPr>
        <p:spPr>
          <a:xfrm rot="5400000">
            <a:off x="5748284" y="2409998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Arrow: Bent 7">
            <a:extLst>
              <a:ext uri="{FF2B5EF4-FFF2-40B4-BE49-F238E27FC236}">
                <a16:creationId xmlns:a16="http://schemas.microsoft.com/office/drawing/2014/main" id="{A36B21A3-F68E-4846-B1DD-1C4673398873}"/>
              </a:ext>
            </a:extLst>
          </p:cNvPr>
          <p:cNvSpPr/>
          <p:nvPr/>
        </p:nvSpPr>
        <p:spPr>
          <a:xfrm rot="5400000">
            <a:off x="11074872" y="4349213"/>
            <a:ext cx="1399032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8" name="Arrow: Bent 56">
            <a:extLst>
              <a:ext uri="{FF2B5EF4-FFF2-40B4-BE49-F238E27FC236}">
                <a16:creationId xmlns:a16="http://schemas.microsoft.com/office/drawing/2014/main" id="{70A4A42A-83E3-DA4E-85E2-0492BC52FD28}"/>
              </a:ext>
            </a:extLst>
          </p:cNvPr>
          <p:cNvSpPr/>
          <p:nvPr/>
        </p:nvSpPr>
        <p:spPr>
          <a:xfrm rot="10800000">
            <a:off x="1909428" y="5393638"/>
            <a:ext cx="10058400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0418BF-964A-AE4A-B98B-4EB24B980530}"/>
              </a:ext>
            </a:extLst>
          </p:cNvPr>
          <p:cNvGrpSpPr/>
          <p:nvPr/>
        </p:nvGrpSpPr>
        <p:grpSpPr>
          <a:xfrm>
            <a:off x="3225650" y="3019324"/>
            <a:ext cx="2731600" cy="1837944"/>
            <a:chOff x="6174260" y="3019324"/>
            <a:chExt cx="2731600" cy="183794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FC1B7E3-D39F-5748-9843-9D2EF4BDC192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D9F3354-2D9A-A64D-A741-776A2FF722BA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Representation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284367-0F5D-9D46-A693-333D997C0349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cleaning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Missing 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Feature selection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Consider fairness</a:t>
                </a:r>
              </a:p>
            </p:txBody>
          </p:sp>
        </p:grpSp>
        <p:sp>
          <p:nvSpPr>
            <p:cNvPr id="101" name="Right Arrow 41">
              <a:extLst>
                <a:ext uri="{FF2B5EF4-FFF2-40B4-BE49-F238E27FC236}">
                  <a16:creationId xmlns:a16="http://schemas.microsoft.com/office/drawing/2014/main" id="{A5D754ED-D74A-1B46-A3D0-61B5C2AB8942}"/>
                </a:ext>
              </a:extLst>
            </p:cNvPr>
            <p:cNvSpPr/>
            <p:nvPr/>
          </p:nvSpPr>
          <p:spPr>
            <a:xfrm>
              <a:off x="8554674" y="3831748"/>
              <a:ext cx="351186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7A915A-F171-474A-BB4D-E48FEC3425B4}"/>
              </a:ext>
            </a:extLst>
          </p:cNvPr>
          <p:cNvGrpSpPr/>
          <p:nvPr/>
        </p:nvGrpSpPr>
        <p:grpSpPr>
          <a:xfrm>
            <a:off x="277036" y="3019324"/>
            <a:ext cx="2921916" cy="1837944"/>
            <a:chOff x="6174260" y="3019324"/>
            <a:chExt cx="2921916" cy="183794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5840AD-4ADE-3B4B-B6D6-E763977C6DE7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49BEB7-B498-8843-9A70-9709DEE53DBC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Identify Goals &amp; Collect Data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919F090-A984-3643-9ED9-B4935CAB3C55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Pinpoint needs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acquisition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labeling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exploration</a:t>
                </a:r>
              </a:p>
            </p:txBody>
          </p:sp>
        </p:grpSp>
        <p:sp>
          <p:nvSpPr>
            <p:cNvPr id="106" name="Right Arrow 41">
              <a:extLst>
                <a:ext uri="{FF2B5EF4-FFF2-40B4-BE49-F238E27FC236}">
                  <a16:creationId xmlns:a16="http://schemas.microsoft.com/office/drawing/2014/main" id="{8B75A199-98E2-B143-A0FB-CB7FE1AC7C40}"/>
                </a:ext>
              </a:extLst>
            </p:cNvPr>
            <p:cNvSpPr/>
            <p:nvPr/>
          </p:nvSpPr>
          <p:spPr>
            <a:xfrm>
              <a:off x="8554674" y="3831748"/>
              <a:ext cx="541502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A934E96-463A-0440-A42D-F97DC15561CB}"/>
              </a:ext>
            </a:extLst>
          </p:cNvPr>
          <p:cNvSpPr txBox="1"/>
          <p:nvPr/>
        </p:nvSpPr>
        <p:spPr>
          <a:xfrm>
            <a:off x="6795077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1</a:t>
            </a: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254D9A82-629B-A248-A0BE-A7D5433691F6}"/>
              </a:ext>
            </a:extLst>
          </p:cNvPr>
          <p:cNvSpPr/>
          <p:nvPr/>
        </p:nvSpPr>
        <p:spPr>
          <a:xfrm rot="-5400000">
            <a:off x="7227092" y="1675696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0FE001-436E-ED4F-98EB-8778FA9AAE34}"/>
              </a:ext>
            </a:extLst>
          </p:cNvPr>
          <p:cNvSpPr txBox="1"/>
          <p:nvPr/>
        </p:nvSpPr>
        <p:spPr>
          <a:xfrm>
            <a:off x="2368853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2</a:t>
            </a:r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44924311-BD86-D840-BB22-6D984C9E88C2}"/>
              </a:ext>
            </a:extLst>
          </p:cNvPr>
          <p:cNvSpPr/>
          <p:nvPr/>
        </p:nvSpPr>
        <p:spPr>
          <a:xfrm rot="-5400000">
            <a:off x="2799672" y="203511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3" name="Arrow: Bent 74">
            <a:extLst>
              <a:ext uri="{FF2B5EF4-FFF2-40B4-BE49-F238E27FC236}">
                <a16:creationId xmlns:a16="http://schemas.microsoft.com/office/drawing/2014/main" id="{5E9E6031-7562-FE4A-9614-5C0B0B71C442}"/>
              </a:ext>
            </a:extLst>
          </p:cNvPr>
          <p:cNvSpPr/>
          <p:nvPr/>
        </p:nvSpPr>
        <p:spPr>
          <a:xfrm rot="16200000">
            <a:off x="1098783" y="5103364"/>
            <a:ext cx="960120" cy="521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A7E67-1463-4B8A-ADF1-9E23CEF7D86E}"/>
              </a:ext>
            </a:extLst>
          </p:cNvPr>
          <p:cNvSpPr/>
          <p:nvPr/>
        </p:nvSpPr>
        <p:spPr>
          <a:xfrm>
            <a:off x="8992067" y="2906839"/>
            <a:ext cx="2650031" cy="21294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43AD478-9FAA-4DAC-8BF5-50B23C1895DD}"/>
              </a:ext>
            </a:extLst>
          </p:cNvPr>
          <p:cNvSpPr txBox="1"/>
          <p:nvPr/>
        </p:nvSpPr>
        <p:spPr>
          <a:xfrm>
            <a:off x="9747234" y="229733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4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10CBA686-1315-4A3A-9D6F-E466A49A50E8}"/>
              </a:ext>
            </a:extLst>
          </p:cNvPr>
          <p:cNvSpPr/>
          <p:nvPr/>
        </p:nvSpPr>
        <p:spPr>
          <a:xfrm rot="-5400000">
            <a:off x="10179249" y="1667840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159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904427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Cybersecurity Under GDPR/CCPA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619232" cy="4157428"/>
          </a:xfrm>
        </p:spPr>
        <p:txBody>
          <a:bodyPr>
            <a:normAutofit/>
          </a:bodyPr>
          <a:lstStyle/>
          <a:p>
            <a:r>
              <a:rPr lang="en-US" dirty="0"/>
              <a:t>For how long do we need to keep data for retraining models?</a:t>
            </a:r>
          </a:p>
          <a:p>
            <a:pPr lvl="1"/>
            <a:r>
              <a:rPr lang="en-US" dirty="0"/>
              <a:t>Do we need to keep all the data? Are we permitted to keep the data? Can we use transfer learning? </a:t>
            </a:r>
          </a:p>
          <a:p>
            <a:r>
              <a:rPr lang="en-US" dirty="0"/>
              <a:t>How do we balance data-erasure requests with robust backups?</a:t>
            </a:r>
          </a:p>
          <a:p>
            <a:r>
              <a:rPr lang="en-US" dirty="0"/>
              <a:t>How do we authenticate data-access requests? In what format is this data provided?</a:t>
            </a:r>
          </a:p>
          <a:p>
            <a:r>
              <a:rPr lang="en-US" dirty="0"/>
              <a:t>What makes an ML workflow compliant with GDPR and CCPA?</a:t>
            </a:r>
          </a:p>
          <a:p>
            <a:pPr lvl="1"/>
            <a:r>
              <a:rPr lang="en-US" dirty="0"/>
              <a:t>Does this meet all user needs / desires?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4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D22D3-5AEE-794A-82C0-D0D41F7B1DFA}"/>
              </a:ext>
            </a:extLst>
          </p:cNvPr>
          <p:cNvGrpSpPr/>
          <p:nvPr/>
        </p:nvGrpSpPr>
        <p:grpSpPr>
          <a:xfrm>
            <a:off x="9122679" y="3002415"/>
            <a:ext cx="2379873" cy="1833912"/>
            <a:chOff x="2537460" y="1444323"/>
            <a:chExt cx="2240280" cy="93312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9DF56E-FE57-404E-8806-D30513B2543D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Deployment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EEEE2C-0977-EC4D-BEC7-365444A81747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Performance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Evasion and attacks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drift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Impact on stakeholders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47CE830-0AE7-DE42-92D2-A882C95A4293}"/>
              </a:ext>
            </a:extLst>
          </p:cNvPr>
          <p:cNvGrpSpPr/>
          <p:nvPr/>
        </p:nvGrpSpPr>
        <p:grpSpPr>
          <a:xfrm>
            <a:off x="6174260" y="3019324"/>
            <a:ext cx="2921916" cy="1837944"/>
            <a:chOff x="6174260" y="3019324"/>
            <a:chExt cx="2921916" cy="18379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F180C12-516B-044D-B995-07D8CF2CCC0A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FDDA26-FDF5-B24D-94FF-EB63828FC749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Modeling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65AEB1-5E0A-4D4C-B98B-F3743B7C855F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Efficiency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Accuracy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Interpretability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Adversarial resistance</a:t>
                </a:r>
              </a:p>
            </p:txBody>
          </p:sp>
        </p:grp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529465F-E85B-3349-B4DA-A88F90BE5EB0}"/>
                </a:ext>
              </a:extLst>
            </p:cNvPr>
            <p:cNvSpPr/>
            <p:nvPr/>
          </p:nvSpPr>
          <p:spPr>
            <a:xfrm>
              <a:off x="8771482" y="3831748"/>
              <a:ext cx="324694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190AC4-281E-D142-85A7-0EB42BD83FEC}"/>
              </a:ext>
            </a:extLst>
          </p:cNvPr>
          <p:cNvGrpSpPr/>
          <p:nvPr/>
        </p:nvGrpSpPr>
        <p:grpSpPr>
          <a:xfrm>
            <a:off x="2119973" y="157291"/>
            <a:ext cx="2823827" cy="1379266"/>
            <a:chOff x="2119973" y="316759"/>
            <a:chExt cx="2823827" cy="183390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6246E91-D086-6648-96C3-70B2B82841FF}"/>
                </a:ext>
              </a:extLst>
            </p:cNvPr>
            <p:cNvSpPr/>
            <p:nvPr/>
          </p:nvSpPr>
          <p:spPr>
            <a:xfrm>
              <a:off x="2119974" y="31675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Adversaries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5C43885-E05D-8642-A476-796414EB713D}"/>
                </a:ext>
              </a:extLst>
            </p:cNvPr>
            <p:cNvSpPr/>
            <p:nvPr/>
          </p:nvSpPr>
          <p:spPr>
            <a:xfrm>
              <a:off x="2119973" y="106408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goals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capabilities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Robustness of model/feature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14134E-AF4E-2E4B-9F47-945123EF3318}"/>
              </a:ext>
            </a:extLst>
          </p:cNvPr>
          <p:cNvGrpSpPr/>
          <p:nvPr/>
        </p:nvGrpSpPr>
        <p:grpSpPr>
          <a:xfrm>
            <a:off x="7413333" y="157291"/>
            <a:ext cx="2823827" cy="1379266"/>
            <a:chOff x="7413333" y="398039"/>
            <a:chExt cx="2823827" cy="183390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B25FFB-3797-D444-975A-94C1B00EB8A8}"/>
                </a:ext>
              </a:extLst>
            </p:cNvPr>
            <p:cNvSpPr/>
            <p:nvPr/>
          </p:nvSpPr>
          <p:spPr>
            <a:xfrm>
              <a:off x="7413334" y="39803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Ethics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1CA3BB-7A9C-F342-97ED-07D5D0D09BB6}"/>
                </a:ext>
              </a:extLst>
            </p:cNvPr>
            <p:cNvSpPr/>
            <p:nvPr/>
          </p:nvSpPr>
          <p:spPr>
            <a:xfrm>
              <a:off x="7413333" y="114536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Privacy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Fairness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Transparency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A6C8E-4BE4-0147-A59D-1F298C038C84}"/>
              </a:ext>
            </a:extLst>
          </p:cNvPr>
          <p:cNvSpPr txBox="1"/>
          <p:nvPr/>
        </p:nvSpPr>
        <p:spPr>
          <a:xfrm>
            <a:off x="8252821" y="19076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4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6D230133-D554-E14C-89AB-7A5F4D90B9DA}"/>
              </a:ext>
            </a:extLst>
          </p:cNvPr>
          <p:cNvSpPr/>
          <p:nvPr/>
        </p:nvSpPr>
        <p:spPr>
          <a:xfrm rot="5400000">
            <a:off x="8677878" y="370022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4B2850-F1B8-A14F-ABA2-636346672794}"/>
              </a:ext>
            </a:extLst>
          </p:cNvPr>
          <p:cNvSpPr txBox="1"/>
          <p:nvPr/>
        </p:nvSpPr>
        <p:spPr>
          <a:xfrm>
            <a:off x="2720032" y="19009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Modules 2 – 4</a:t>
            </a:r>
          </a:p>
        </p:txBody>
      </p:sp>
      <p:sp>
        <p:nvSpPr>
          <p:cNvPr id="94" name="Right Brace 93">
            <a:extLst>
              <a:ext uri="{FF2B5EF4-FFF2-40B4-BE49-F238E27FC236}">
                <a16:creationId xmlns:a16="http://schemas.microsoft.com/office/drawing/2014/main" id="{A96CE794-0550-4841-A668-1E48C4800572}"/>
              </a:ext>
            </a:extLst>
          </p:cNvPr>
          <p:cNvSpPr/>
          <p:nvPr/>
        </p:nvSpPr>
        <p:spPr>
          <a:xfrm rot="5400000">
            <a:off x="3396880" y="363397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E1BA7C9-F2E1-B542-ACF4-5EE8B2A0B006}"/>
              </a:ext>
            </a:extLst>
          </p:cNvPr>
          <p:cNvSpPr txBox="1"/>
          <p:nvPr/>
        </p:nvSpPr>
        <p:spPr>
          <a:xfrm>
            <a:off x="5317465" y="5214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3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4EEDDEBC-D338-6647-A00D-72D190971090}"/>
              </a:ext>
            </a:extLst>
          </p:cNvPr>
          <p:cNvSpPr/>
          <p:nvPr/>
        </p:nvSpPr>
        <p:spPr>
          <a:xfrm rot="5400000">
            <a:off x="5748284" y="2409998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Arrow: Bent 7">
            <a:extLst>
              <a:ext uri="{FF2B5EF4-FFF2-40B4-BE49-F238E27FC236}">
                <a16:creationId xmlns:a16="http://schemas.microsoft.com/office/drawing/2014/main" id="{A36B21A3-F68E-4846-B1DD-1C4673398873}"/>
              </a:ext>
            </a:extLst>
          </p:cNvPr>
          <p:cNvSpPr/>
          <p:nvPr/>
        </p:nvSpPr>
        <p:spPr>
          <a:xfrm rot="5400000">
            <a:off x="11074872" y="4349213"/>
            <a:ext cx="1399032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8" name="Arrow: Bent 56">
            <a:extLst>
              <a:ext uri="{FF2B5EF4-FFF2-40B4-BE49-F238E27FC236}">
                <a16:creationId xmlns:a16="http://schemas.microsoft.com/office/drawing/2014/main" id="{70A4A42A-83E3-DA4E-85E2-0492BC52FD28}"/>
              </a:ext>
            </a:extLst>
          </p:cNvPr>
          <p:cNvSpPr/>
          <p:nvPr/>
        </p:nvSpPr>
        <p:spPr>
          <a:xfrm rot="10800000">
            <a:off x="1909428" y="5393638"/>
            <a:ext cx="10058400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0418BF-964A-AE4A-B98B-4EB24B980530}"/>
              </a:ext>
            </a:extLst>
          </p:cNvPr>
          <p:cNvGrpSpPr/>
          <p:nvPr/>
        </p:nvGrpSpPr>
        <p:grpSpPr>
          <a:xfrm>
            <a:off x="3225650" y="3019324"/>
            <a:ext cx="2731600" cy="1837944"/>
            <a:chOff x="6174260" y="3019324"/>
            <a:chExt cx="2731600" cy="183794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FC1B7E3-D39F-5748-9843-9D2EF4BDC192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D9F3354-2D9A-A64D-A741-776A2FF722BA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Representation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284367-0F5D-9D46-A693-333D997C0349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cleaning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Missing 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Feature selection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Consider fairness</a:t>
                </a:r>
              </a:p>
            </p:txBody>
          </p:sp>
        </p:grpSp>
        <p:sp>
          <p:nvSpPr>
            <p:cNvPr id="101" name="Right Arrow 41">
              <a:extLst>
                <a:ext uri="{FF2B5EF4-FFF2-40B4-BE49-F238E27FC236}">
                  <a16:creationId xmlns:a16="http://schemas.microsoft.com/office/drawing/2014/main" id="{A5D754ED-D74A-1B46-A3D0-61B5C2AB8942}"/>
                </a:ext>
              </a:extLst>
            </p:cNvPr>
            <p:cNvSpPr/>
            <p:nvPr/>
          </p:nvSpPr>
          <p:spPr>
            <a:xfrm>
              <a:off x="8554674" y="3831748"/>
              <a:ext cx="351186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7A915A-F171-474A-BB4D-E48FEC3425B4}"/>
              </a:ext>
            </a:extLst>
          </p:cNvPr>
          <p:cNvGrpSpPr/>
          <p:nvPr/>
        </p:nvGrpSpPr>
        <p:grpSpPr>
          <a:xfrm>
            <a:off x="277036" y="3019324"/>
            <a:ext cx="2921916" cy="1837944"/>
            <a:chOff x="6174260" y="3019324"/>
            <a:chExt cx="2921916" cy="183794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5840AD-4ADE-3B4B-B6D6-E763977C6DE7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49BEB7-B498-8843-9A70-9709DEE53DBC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Identify Goals &amp; Collect Data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919F090-A984-3643-9ED9-B4935CAB3C55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Pinpoint needs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acquisition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labeling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exploration</a:t>
                </a:r>
              </a:p>
            </p:txBody>
          </p:sp>
        </p:grpSp>
        <p:sp>
          <p:nvSpPr>
            <p:cNvPr id="106" name="Right Arrow 41">
              <a:extLst>
                <a:ext uri="{FF2B5EF4-FFF2-40B4-BE49-F238E27FC236}">
                  <a16:creationId xmlns:a16="http://schemas.microsoft.com/office/drawing/2014/main" id="{8B75A199-98E2-B143-A0FB-CB7FE1AC7C40}"/>
                </a:ext>
              </a:extLst>
            </p:cNvPr>
            <p:cNvSpPr/>
            <p:nvPr/>
          </p:nvSpPr>
          <p:spPr>
            <a:xfrm>
              <a:off x="8554674" y="3831748"/>
              <a:ext cx="541502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A934E96-463A-0440-A42D-F97DC15561CB}"/>
              </a:ext>
            </a:extLst>
          </p:cNvPr>
          <p:cNvSpPr txBox="1"/>
          <p:nvPr/>
        </p:nvSpPr>
        <p:spPr>
          <a:xfrm>
            <a:off x="6795077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1</a:t>
            </a: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254D9A82-629B-A248-A0BE-A7D5433691F6}"/>
              </a:ext>
            </a:extLst>
          </p:cNvPr>
          <p:cNvSpPr/>
          <p:nvPr/>
        </p:nvSpPr>
        <p:spPr>
          <a:xfrm rot="-5400000">
            <a:off x="7227092" y="1675696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0FE001-436E-ED4F-98EB-8778FA9AAE34}"/>
              </a:ext>
            </a:extLst>
          </p:cNvPr>
          <p:cNvSpPr txBox="1"/>
          <p:nvPr/>
        </p:nvSpPr>
        <p:spPr>
          <a:xfrm>
            <a:off x="2368853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2</a:t>
            </a:r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44924311-BD86-D840-BB22-6D984C9E88C2}"/>
              </a:ext>
            </a:extLst>
          </p:cNvPr>
          <p:cNvSpPr/>
          <p:nvPr/>
        </p:nvSpPr>
        <p:spPr>
          <a:xfrm rot="-5400000">
            <a:off x="2799672" y="203511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3" name="Arrow: Bent 74">
            <a:extLst>
              <a:ext uri="{FF2B5EF4-FFF2-40B4-BE49-F238E27FC236}">
                <a16:creationId xmlns:a16="http://schemas.microsoft.com/office/drawing/2014/main" id="{5E9E6031-7562-FE4A-9614-5C0B0B71C442}"/>
              </a:ext>
            </a:extLst>
          </p:cNvPr>
          <p:cNvSpPr/>
          <p:nvPr/>
        </p:nvSpPr>
        <p:spPr>
          <a:xfrm rot="16200000">
            <a:off x="1098783" y="5103364"/>
            <a:ext cx="960120" cy="521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A7E67-1463-4B8A-ADF1-9E23CEF7D86E}"/>
              </a:ext>
            </a:extLst>
          </p:cNvPr>
          <p:cNvSpPr/>
          <p:nvPr/>
        </p:nvSpPr>
        <p:spPr>
          <a:xfrm>
            <a:off x="7332956" y="97648"/>
            <a:ext cx="2982896" cy="21294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ADAEFA-AD00-4DE2-A025-69FAF9723863}"/>
              </a:ext>
            </a:extLst>
          </p:cNvPr>
          <p:cNvSpPr txBox="1"/>
          <p:nvPr/>
        </p:nvSpPr>
        <p:spPr>
          <a:xfrm>
            <a:off x="9747234" y="229733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4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D8FCBE07-AD28-4570-9787-957B3BCF65C3}"/>
              </a:ext>
            </a:extLst>
          </p:cNvPr>
          <p:cNvSpPr/>
          <p:nvPr/>
        </p:nvSpPr>
        <p:spPr>
          <a:xfrm rot="-5400000">
            <a:off x="10179249" y="1667840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219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Lifecycles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BA5D2-47D1-4B63-B7EC-5CA746E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9DBE0-5B44-4348-95DC-D90CED92AB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9730" y="1483163"/>
            <a:ext cx="8132540" cy="412980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942AF-67DB-4E3E-8F38-A610D4DC2003}"/>
              </a:ext>
            </a:extLst>
          </p:cNvPr>
          <p:cNvSpPr txBox="1"/>
          <p:nvPr/>
        </p:nvSpPr>
        <p:spPr>
          <a:xfrm>
            <a:off x="1003177" y="5653532"/>
            <a:ext cx="1030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Graphic from https://www.spirion.com/data-lifecycle-management/</a:t>
            </a:r>
          </a:p>
        </p:txBody>
      </p:sp>
    </p:spTree>
    <p:extLst>
      <p:ext uri="{BB962C8B-B14F-4D97-AF65-F5344CB8AC3E}">
        <p14:creationId xmlns:p14="http://schemas.microsoft.com/office/powerpoint/2010/main" val="262676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Famous Failures</a:t>
            </a:r>
          </a:p>
        </p:txBody>
      </p:sp>
    </p:spTree>
    <p:extLst>
      <p:ext uri="{BB962C8B-B14F-4D97-AF65-F5344CB8AC3E}">
        <p14:creationId xmlns:p14="http://schemas.microsoft.com/office/powerpoint/2010/main" val="202554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Buzz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Buzz was a social network that replaced Google Wave</a:t>
            </a:r>
          </a:p>
          <a:p>
            <a:r>
              <a:rPr lang="en-US" dirty="0"/>
              <a:t>Users automatically opted into Buzz, with weak privacy settings, based on Gmail data </a:t>
            </a:r>
          </a:p>
          <a:p>
            <a:r>
              <a:rPr lang="en-US" dirty="0"/>
              <a:t>Publicly disclosed on Buzz profiles people you talked to frequently on Google Chat (</a:t>
            </a:r>
            <a:r>
              <a:rPr lang="en-US" dirty="0" err="1"/>
              <a:t>Gchat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C2643D7-55E5-41D8-97E5-4166A305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1853" y="4159994"/>
            <a:ext cx="3716545" cy="72873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5134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2FA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618402" cy="4157428"/>
          </a:xfrm>
        </p:spPr>
        <p:txBody>
          <a:bodyPr>
            <a:normAutofit/>
          </a:bodyPr>
          <a:lstStyle/>
          <a:p>
            <a:r>
              <a:rPr lang="en-US" dirty="0"/>
              <a:t>Facebook collected phone numbers for two-factor authentication (2FA)</a:t>
            </a:r>
          </a:p>
          <a:p>
            <a:r>
              <a:rPr lang="en-US" dirty="0"/>
              <a:t>Facebook then used those phone numbers to recommend friends and for targeting ads to specific users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E5F8582-32AC-49CE-AD86-18C3C9DB0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"/>
          <a:stretch/>
        </p:blipFill>
        <p:spPr>
          <a:xfrm>
            <a:off x="8033378" y="1545995"/>
            <a:ext cx="4003346" cy="43395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9047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05218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91268-3910-4D84-AE35-BEA9A7BBE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E3482CD-F386-4B17-B1EF-C1648B32D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1" t="3" r="3246" b="-3"/>
          <a:stretch/>
        </p:blipFill>
        <p:spPr>
          <a:xfrm>
            <a:off x="1652353" y="1472580"/>
            <a:ext cx="8887295" cy="44806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40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595</Words>
  <Application>Microsoft Office PowerPoint</Application>
  <PresentationFormat>Widescreen</PresentationFormat>
  <Paragraphs>147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Adobe Garamond Pro</vt:lpstr>
      <vt:lpstr>Arial</vt:lpstr>
      <vt:lpstr>Calibri</vt:lpstr>
      <vt:lpstr>Office Theme</vt:lpstr>
      <vt:lpstr>2_Office Theme</vt:lpstr>
      <vt:lpstr>1_Office Theme</vt:lpstr>
      <vt:lpstr>PowerPoint Presentation</vt:lpstr>
      <vt:lpstr>PowerPoint Presentation</vt:lpstr>
      <vt:lpstr>PowerPoint Presentation</vt:lpstr>
      <vt:lpstr>Data Lifecycles</vt:lpstr>
      <vt:lpstr>Famous Failures</vt:lpstr>
      <vt:lpstr>Google Buzz</vt:lpstr>
      <vt:lpstr>Facebook 2FA Phone Numbers</vt:lpstr>
      <vt:lpstr>Key Considerations</vt:lpstr>
      <vt:lpstr>Right of Access</vt:lpstr>
      <vt:lpstr>Right of Access</vt:lpstr>
      <vt:lpstr>Right of Access</vt:lpstr>
      <vt:lpstr>Right of Access</vt:lpstr>
      <vt:lpstr>Right of Access</vt:lpstr>
      <vt:lpstr>Right of Erasure</vt:lpstr>
      <vt:lpstr>Right of Erasure</vt:lpstr>
      <vt:lpstr>Legal Basis</vt:lpstr>
      <vt:lpstr>General Data Protection Regulation (GDPR)</vt:lpstr>
      <vt:lpstr>General Data Protection Regulation (GDPR)</vt:lpstr>
      <vt:lpstr>California Consumer Privacy Act (CCPA)</vt:lpstr>
      <vt:lpstr>Business Applications</vt:lpstr>
      <vt:lpstr>ML Cybersecurity Under GDPR/CCPA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105</cp:revision>
  <cp:lastPrinted>2019-10-22T16:35:22Z</cp:lastPrinted>
  <dcterms:created xsi:type="dcterms:W3CDTF">2019-10-07T15:32:39Z</dcterms:created>
  <dcterms:modified xsi:type="dcterms:W3CDTF">2021-04-12T19:25:20Z</dcterms:modified>
</cp:coreProperties>
</file>